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2" r:id="rId6"/>
    <p:sldId id="266" r:id="rId7"/>
    <p:sldId id="267" r:id="rId8"/>
    <p:sldId id="268" r:id="rId9"/>
    <p:sldId id="269" r:id="rId10"/>
    <p:sldId id="270" r:id="rId11"/>
    <p:sldId id="274" r:id="rId12"/>
    <p:sldId id="272" r:id="rId13"/>
    <p:sldId id="275" r:id="rId14"/>
    <p:sldId id="276" r:id="rId15"/>
    <p:sldId id="277" r:id="rId16"/>
    <p:sldId id="263" r:id="rId17"/>
    <p:sldId id="264" r:id="rId18"/>
    <p:sldId id="265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523E68E8-0572-4EBD-BC55-3D1DA7309D77}">
          <p14:sldIdLst>
            <p14:sldId id="256"/>
            <p14:sldId id="257"/>
            <p14:sldId id="258"/>
            <p14:sldId id="259"/>
            <p14:sldId id="262"/>
            <p14:sldId id="266"/>
            <p14:sldId id="267"/>
            <p14:sldId id="268"/>
            <p14:sldId id="269"/>
            <p14:sldId id="270"/>
            <p14:sldId id="274"/>
            <p14:sldId id="272"/>
            <p14:sldId id="275"/>
            <p14:sldId id="276"/>
            <p14:sldId id="277"/>
            <p14:sldId id="263"/>
            <p14:sldId id="264"/>
            <p14:sldId id="265"/>
            <p14:sldId id="278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64" d="100"/>
          <a:sy n="64" d="100"/>
        </p:scale>
        <p:origin x="-156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1EC47-180C-4F02-8818-7217D59C3689}" type="datetimeFigureOut">
              <a:rPr lang="tr-TR" smtClean="0"/>
              <a:t>5.03.2024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045E8-3D3D-4C93-BABB-9E6DC9751E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85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C3D1C6-EC43-4344-8036-DAECC8B4D12E}" type="datetimeFigureOut">
              <a:rPr lang="tr-TR" smtClean="0"/>
              <a:t>5.03.2024</a:t>
            </a:fld>
            <a:endParaRPr lang="tr-TR" dirty="0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629396-26DC-4F2A-8F1B-667540676ECB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D1C6-EC43-4344-8036-DAECC8B4D12E}" type="datetimeFigureOut">
              <a:rPr lang="tr-TR" smtClean="0"/>
              <a:t>5.03.2024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396-26DC-4F2A-8F1B-667540676ECB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D1C6-EC43-4344-8036-DAECC8B4D12E}" type="datetimeFigureOut">
              <a:rPr lang="tr-TR" smtClean="0"/>
              <a:t>5.03.2024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396-26DC-4F2A-8F1B-667540676ECB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C3D1C6-EC43-4344-8036-DAECC8B4D12E}" type="datetimeFigureOut">
              <a:rPr lang="tr-TR" smtClean="0"/>
              <a:t>5.03.2024</a:t>
            </a:fld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629396-26DC-4F2A-8F1B-667540676ECB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C3D1C6-EC43-4344-8036-DAECC8B4D12E}" type="datetimeFigureOut">
              <a:rPr lang="tr-TR" smtClean="0"/>
              <a:t>5.03.2024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629396-26DC-4F2A-8F1B-667540676ECB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D1C6-EC43-4344-8036-DAECC8B4D12E}" type="datetimeFigureOut">
              <a:rPr lang="tr-TR" smtClean="0"/>
              <a:t>5.03.2024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396-26DC-4F2A-8F1B-667540676ECB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D1C6-EC43-4344-8036-DAECC8B4D12E}" type="datetimeFigureOut">
              <a:rPr lang="tr-TR" smtClean="0"/>
              <a:t>5.03.2024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396-26DC-4F2A-8F1B-667540676ECB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C3D1C6-EC43-4344-8036-DAECC8B4D12E}" type="datetimeFigureOut">
              <a:rPr lang="tr-TR" smtClean="0"/>
              <a:t>5.03.2024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629396-26DC-4F2A-8F1B-667540676ECB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D1C6-EC43-4344-8036-DAECC8B4D12E}" type="datetimeFigureOut">
              <a:rPr lang="tr-TR" smtClean="0"/>
              <a:t>5.03.2024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396-26DC-4F2A-8F1B-667540676ECB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C3D1C6-EC43-4344-8036-DAECC8B4D12E}" type="datetimeFigureOut">
              <a:rPr lang="tr-TR" smtClean="0"/>
              <a:t>5.03.2024</a:t>
            </a:fld>
            <a:endParaRPr lang="tr-TR" dirty="0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629396-26DC-4F2A-8F1B-667540676ECB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C3D1C6-EC43-4344-8036-DAECC8B4D12E}" type="datetimeFigureOut">
              <a:rPr lang="tr-TR" smtClean="0"/>
              <a:t>5.03.2024</a:t>
            </a:fld>
            <a:endParaRPr lang="tr-TR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629396-26DC-4F2A-8F1B-667540676ECB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C3D1C6-EC43-4344-8036-DAECC8B4D12E}" type="datetimeFigureOut">
              <a:rPr lang="tr-TR" smtClean="0"/>
              <a:t>5.03.2024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629396-26DC-4F2A-8F1B-667540676ECB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5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86000" y="476672"/>
            <a:ext cx="6172200" cy="5898250"/>
          </a:xfrm>
        </p:spPr>
        <p:txBody>
          <a:bodyPr/>
          <a:lstStyle/>
          <a:p>
            <a:r>
              <a:rPr lang="tr-TR" dirty="0"/>
              <a:t>                 </a:t>
            </a:r>
          </a:p>
          <a:p>
            <a:r>
              <a:rPr lang="tr-TR" dirty="0"/>
              <a:t>                           DEVELİ LİSESİ</a:t>
            </a:r>
          </a:p>
          <a:p>
            <a:r>
              <a:rPr lang="tr-TR" dirty="0"/>
              <a:t>     DİN KÜLTÜRÜ VE AHLAK BİLGİSİ DERSİ</a:t>
            </a:r>
          </a:p>
          <a:p>
            <a:endParaRPr lang="tr-TR" dirty="0"/>
          </a:p>
          <a:p>
            <a:r>
              <a:rPr lang="tr-TR" dirty="0"/>
              <a:t>DERS HOCASI:</a:t>
            </a:r>
            <a:r>
              <a:rPr lang="tr-TR" sz="1400" dirty="0"/>
              <a:t> SÜMEYRA KOCABAŞ</a:t>
            </a:r>
          </a:p>
          <a:p>
            <a:endParaRPr lang="tr-TR" dirty="0"/>
          </a:p>
          <a:p>
            <a:r>
              <a:rPr lang="tr-TR" dirty="0"/>
              <a:t>HAZIRLAYANLAR:</a:t>
            </a:r>
          </a:p>
          <a:p>
            <a:endParaRPr lang="tr-TR" dirty="0"/>
          </a:p>
          <a:p>
            <a:pPr marL="342900" indent="-342900">
              <a:buFont typeface="+mj-lt"/>
              <a:buAutoNum type="arabicPeriod"/>
            </a:pPr>
            <a:r>
              <a:rPr lang="tr-TR" sz="1400" dirty="0"/>
              <a:t>SUDENAZ BAŞAR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1400" dirty="0"/>
              <a:t>NAGİHAN ZARAR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1400" dirty="0"/>
              <a:t>BUSE YILDIRIM 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1400" dirty="0"/>
              <a:t>GÜLNİDA ŞAHBAZ</a:t>
            </a:r>
          </a:p>
          <a:p>
            <a:pPr marL="342900" indent="-342900">
              <a:buFont typeface="+mj-lt"/>
              <a:buAutoNum type="arabicPeriod"/>
            </a:pPr>
            <a:endParaRPr lang="tr-TR" sz="1400" dirty="0"/>
          </a:p>
          <a:p>
            <a:r>
              <a:rPr lang="tr-TR" dirty="0"/>
              <a:t>KONU:  </a:t>
            </a:r>
            <a:r>
              <a:rPr lang="tr-TR" sz="1400" dirty="0"/>
              <a:t>DEGERLER VE DEGERLERİN ÖNEMİ</a:t>
            </a:r>
            <a:endParaRPr lang="tr-TR" dirty="0"/>
          </a:p>
          <a:p>
            <a:pPr marL="342900" indent="-342900">
              <a:buFont typeface="+mj-lt"/>
              <a:buAutoNum type="arabicPeriod"/>
            </a:pPr>
            <a:endParaRPr lang="tr-TR" dirty="0"/>
          </a:p>
          <a:p>
            <a:pPr marL="342900" indent="-342900">
              <a:buFont typeface="+mj-lt"/>
              <a:buAutoNum type="arabicPeriod"/>
            </a:pPr>
            <a:endParaRPr lang="tr-TR" dirty="0"/>
          </a:p>
          <a:p>
            <a:pPr marL="342900" indent="-34290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9839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tr-TR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Değerler eğitimi nasıl olmalıdır?</a:t>
            </a:r>
            <a:br>
              <a:rPr lang="tr-TR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2"/>
          </p:nvPr>
        </p:nvSpPr>
        <p:spPr>
          <a:xfrm>
            <a:off x="457200" y="1052736"/>
            <a:ext cx="4618856" cy="5195664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 eğitimi kalbe, zekaya ve iradeye hitap etmeli ve amacı iyiliği sevdirmek, tanıtmak olmalıdır.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 eğitimi önce çocuğun ve gencin duyarlılığını hitap etmelidir.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 eğitimi, irade üzerinde de etki yapmalıdır.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196752"/>
            <a:ext cx="3657600" cy="3657600"/>
          </a:xfrm>
        </p:spPr>
      </p:pic>
    </p:spTree>
    <p:extLst>
      <p:ext uri="{BB962C8B-B14F-4D97-AF65-F5344CB8AC3E}">
        <p14:creationId xmlns:p14="http://schemas.microsoft.com/office/powerpoint/2010/main" val="3444025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/>
          <a:lstStyle/>
          <a:p>
            <a:r>
              <a:rPr lang="tr-TR" dirty="0"/>
              <a:t>İlke 1: </a:t>
            </a:r>
            <a:r>
              <a:rPr lang="tr-TR" sz="1800" dirty="0"/>
              <a:t>değerler boşluk kabul etmez…</a:t>
            </a:r>
            <a:br>
              <a:rPr lang="tr-TR" sz="1800" dirty="0"/>
            </a:br>
            <a:br>
              <a:rPr lang="tr-TR" sz="1800" dirty="0"/>
            </a:br>
            <a:r>
              <a:rPr lang="tr-TR" sz="1800" dirty="0"/>
              <a:t>değeri olmayan insan yoktur; kötü değerlerle donanmış insan olabilir.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7" y="1600200"/>
            <a:ext cx="4873625" cy="4873625"/>
          </a:xfrm>
        </p:spPr>
      </p:pic>
    </p:spTree>
    <p:extLst>
      <p:ext uri="{BB962C8B-B14F-4D97-AF65-F5344CB8AC3E}">
        <p14:creationId xmlns:p14="http://schemas.microsoft.com/office/powerpoint/2010/main" val="3441207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42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99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079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627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71500"/>
            <a:ext cx="7272807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64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DEĞERLERİN ÇEŞİTLERİ:</a:t>
            </a:r>
            <a:b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 ( toplumsal ) değerler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Manevi ( dini ) değerler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Ahlaki değerler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DEĞERLERİN KAYNAĞI:</a:t>
            </a:r>
          </a:p>
          <a:p>
            <a:pPr marL="0" indent="0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Değerlerin kaynağı; büyük ölçüde, dinler ve inançlardır; özellikle ahlaki değerler, büyük ölçüde, dinlerle, inançlarla bağlantılıdır. </a:t>
            </a:r>
          </a:p>
          <a:p>
            <a:pPr marL="0" indent="0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 ve ahlak kuralları, doğru davranışları göstererek insana, adaletli, barışçıl, huzurlu bir dünyada yaşama imkanı verir. </a:t>
            </a:r>
          </a:p>
          <a:p>
            <a:pPr marL="0" indent="0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İnsanın nasıl davranacağı ve nasıl yaşayacağı sahip olduğu değerler tarafından şekillendirilir.</a:t>
            </a:r>
          </a:p>
          <a:p>
            <a:pPr marL="0" indent="0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Değerler, hayatın düzenlenmesi ve toplumun huzuru için gereken ölçütlerdir. </a:t>
            </a:r>
          </a:p>
          <a:p>
            <a:pPr marL="0" indent="0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496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Değerlere bağlı olmayan bir insan, başarılı bir insan olabilir; ancak iyi bir insan olamaz.</a:t>
            </a:r>
          </a:p>
          <a:p>
            <a:pPr marL="0" indent="0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 insan değerlere bağlı ve saygılı insandır.</a:t>
            </a:r>
          </a:p>
          <a:p>
            <a:pPr marL="0" indent="0">
              <a:buNone/>
            </a:pPr>
            <a:endParaRPr lang="tr-TR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OKULDA DEĞERLER EĞİTİMİYLE İLGİLİ YAPILABİLECEKLER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Velileri okula davet edip onların okuldaki gelişmelerini inceleyip katkıda bulunmalarını sağlayın,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Topluma hizmet amacıyla belli görevler taşıyan gruplar oluşturun,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Yaşadığınız yerdeki fedakar ve önemli kişileri derslerde tanıtın,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 topluma hizmet etmeleri için belli bir yapı dahilinde onlara fırsatlar oluşturun,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241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7539608" cy="6264696"/>
          </a:xfrm>
        </p:spPr>
        <p:txBody>
          <a:bodyPr>
            <a:normAutofit/>
          </a:bodyPr>
          <a:lstStyle/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Kurumdaki değerlerle ilgili sorunları düzenli olarak tartışılmasını ve bu sorunların çözüme kavuşturularak iyileşmesini sağlayın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Duvarlara teşvik edici sözler hazırlayın.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bağış fonu oluşturarak öğrencilerin bağışlarını istedikleri yerlere bağışlamasını sağlayın,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Toplumda yaptığınız hizmetlerden öğrencilere ve öğretmenlere bahsedin .Hangi gönüllü kuruluşlarda neler yapabileceklerini anlatın,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Mezun olup üniversiteye gitmiş ,İş hayatına atılmış eski öğrencileri davet edip tecrübelerini aktarmasını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sağlayın.Güzel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alışkanlıkların ve değerlerin onlara nasıl yardımcı olduğunu sorun,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Öğrencilere empatilerin daha ileri seviyeye taşıyacak sorular sorun</a:t>
            </a:r>
          </a:p>
          <a:p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17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611616" cy="1368152"/>
          </a:xfrm>
        </p:spPr>
        <p:txBody>
          <a:bodyPr>
            <a:normAutofit fontScale="90000"/>
          </a:bodyPr>
          <a:lstStyle/>
          <a:p>
            <a:r>
              <a:rPr lang="tr-TR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Değerler nedir ? Niçin önemlidir?</a:t>
            </a:r>
            <a:br>
              <a:rPr lang="tr-TR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539608" cy="480174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Sözlük karşılığı olarak değer:’ kıymet, önem’ anlamları taşır.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Toplumun geneli tarafından kabul gören ‘iyi-kötü, doğru-yanlış’ gibi düşüncelere ve yargılara, ‟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‟ denir.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Değer, bireylerin olumlu tepkiler verdikleri, onayladıkları düşünceler, kurallar, uygulamalar ve maddi nesnelerdir.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 neyin iyi ve istenen, neyin kötü ve istenmeyen olduğunu gösteren ölçütlerdir.Doğru ve yanlışı ayırmamıza yardımcı olur. Davranışlarımıza yön verir.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kültürü oluşturan ögelerden biridir.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81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7539608" cy="6408712"/>
          </a:xfrm>
        </p:spPr>
        <p:txBody>
          <a:bodyPr>
            <a:normAutofit/>
          </a:bodyPr>
          <a:lstStyle/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öğrencilerin küçüklere yardımcı olmalarını sağlayan ortamlar oluşturmak,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 ebeveynlerinin de desteğiyle çevrelerinde basit temizlik işleri, ağaç dikme, tamiratlar gibi çakışmalarla çevrelerine hizmet etmelerini sağlamak,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 çapında güzel ahlakı destekleyici programları haberdar etmek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 çevredeki yaşlı veya yardıma muhtaç insanlarla ilgilendirmeye yönlendirmek,</a:t>
            </a:r>
          </a:p>
          <a:p>
            <a:pPr marL="0" indent="0"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 EĞİTİLMELİ?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Sınıf içi etkinliklerle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Anlatımla (telkin , öğüt verme)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Ödevlendirmeyle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 içi çalışmalarla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Anlatılan olaylar üzerinde düşünülmeye teşvik etmeyle</a:t>
            </a:r>
          </a:p>
        </p:txBody>
      </p:sp>
    </p:spTree>
    <p:extLst>
      <p:ext uri="{BB962C8B-B14F-4D97-AF65-F5344CB8AC3E}">
        <p14:creationId xmlns:p14="http://schemas.microsoft.com/office/powerpoint/2010/main" val="4008965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7539608" cy="6408712"/>
          </a:xfrm>
        </p:spPr>
        <p:txBody>
          <a:bodyPr>
            <a:normAutofit/>
          </a:bodyPr>
          <a:lstStyle/>
          <a:p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DEĞERLER EĞİTİMİNDE DİKKAT EDİLECEKLER 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değeri öğretmeye başlarken ,önce o değer net bir şekilde tanımlanmalıdır. 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Öğrencilere iyi-kötü, sorumluluk ,ahlak ,erdem ,görev gibi değerler üzerinde durularak bu konu başlıkları hakkında iyice fikir sahibi edilmelidirler.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 değerler sevgi ve bağlılık duyma içgüdüsü de aşılanmalıdır.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 açıklanırken bu değer hakkında olan insanların davranışları somut bir şekilde ortaya konmalıdır.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 öğretilirken bu değeri kazanacağımız ve sahip olmazsak ne kaybedileceğimiz örneklendirilerek gösterilmelidir.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davranışlar hakkına tavsiyede bulunurken kullanılan üsluba dikkat edilmelidir.</a:t>
            </a:r>
          </a:p>
        </p:txBody>
      </p:sp>
    </p:spTree>
    <p:extLst>
      <p:ext uri="{BB962C8B-B14F-4D97-AF65-F5344CB8AC3E}">
        <p14:creationId xmlns:p14="http://schemas.microsoft.com/office/powerpoint/2010/main" val="1698505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1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980728"/>
            <a:ext cx="7612063" cy="47525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64768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>
                <a:solidFill>
                  <a:srgbClr val="C00000"/>
                </a:solidFill>
              </a:rPr>
              <a:t>     </a:t>
            </a:r>
          </a:p>
          <a:p>
            <a:pPr marL="0" indent="0">
              <a:buNone/>
            </a:pPr>
            <a:endParaRPr lang="tr-TR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3600" dirty="0">
                <a:solidFill>
                  <a:srgbClr val="C00000"/>
                </a:solidFill>
              </a:rPr>
              <a:t>     BİZİ DİNLEDİĞİNİZ İÇİN </a:t>
            </a:r>
          </a:p>
          <a:p>
            <a:pPr marL="0" indent="0">
              <a:buNone/>
            </a:pPr>
            <a:r>
              <a:rPr lang="tr-TR" sz="3600" dirty="0">
                <a:solidFill>
                  <a:srgbClr val="C00000"/>
                </a:solidFill>
              </a:rPr>
              <a:t>        TEŞEKKÜR EDERİZ…</a:t>
            </a:r>
          </a:p>
          <a:p>
            <a:pPr marL="0" indent="0">
              <a:buNone/>
            </a:pPr>
            <a:endParaRPr lang="tr-TR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24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683624" cy="1368152"/>
          </a:xfrm>
        </p:spPr>
        <p:txBody>
          <a:bodyPr>
            <a:normAutofit/>
          </a:bodyPr>
          <a:lstStyle/>
          <a:p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280920" cy="604867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Değerler: sosyal hayatı düzenler, bireyler arası bağlılığı artırır.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Değerler öğretilebilen ve öğrenilebilen olgulardır.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NİÇİN DEĞERLER EĞİTİMİ?  </a:t>
            </a:r>
            <a:endParaRPr lang="tr-TR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Yükselen şiddet eğilimleri,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Olumsuz davranışlarda artış( hırsızlık, kopya çekme ve yalan söyleme), 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Anne-babaya , öğretmene ,yetkili kişiye karşı gelme,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ve toplumsal sorumluluk bilincinde azalma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Kendine zarar verici davranışlarda (madde bağımlılığı ve intihar) artış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medyada görülen kötü eğilimleri iyileştirme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4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064896" cy="619268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çocukların zihinlerini bilgiyle doldurarak öğretim yaparken gönüllerini de sevgiyle donatıp onların ahlaklı birer fert olarak yetişmeleri için ‟Değerler Eğitimi‟ çalışması yapılması gerekir.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DEĞERLER EĞİTİMİNİN AMACI :</a:t>
            </a:r>
          </a:p>
          <a:p>
            <a:pPr marL="0" indent="0">
              <a:buNone/>
            </a:pPr>
            <a:endParaRPr lang="tr-TR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 eğitiminin amacı, çocuğun doğuştan getirdiği en iyi tarafı ortaya çıkarmak; kişiliğinin  her yönüyle gelişmesini sağlamak; insani mükemmelliğe ulaşmasına yardımcı olmak; bireyi ve toplumu kötü ahlaktan korumak ve kurtarmak, bunun yanında iyi ahlakla donatmak ve devamını sağlamaktır.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 karakterli bireyler yetiştirmek,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değerleri pekiştirmek,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Çocukların kendilerine ve topluma yararlı olacak değerleri psikolojik, bilişsel ve sosyal gelişimlerine uygun olarak kazanmalarını sağlamak.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8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543800" cy="1070992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DEĞERLER EĞİTİMİ</a:t>
            </a:r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r-TR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2"/>
          </p:nvPr>
        </p:nvSpPr>
        <p:spPr>
          <a:xfrm>
            <a:off x="457200" y="1988840"/>
            <a:ext cx="3657600" cy="4259560"/>
          </a:xfrm>
        </p:spPr>
        <p:txBody>
          <a:bodyPr>
            <a:normAutofit/>
          </a:bodyPr>
          <a:lstStyle/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yönlü öğrenmedir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İnsanlaştırma sanatıdır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Kişilik oluşturmadır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Süreç gerektirir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Sosyo- kültüreldir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ana ve geleceğe biçim verme gayretidir.</a:t>
            </a: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4"/>
          </p:nvPr>
        </p:nvSpPr>
        <p:spPr>
          <a:xfrm>
            <a:off x="4371975" y="2060848"/>
            <a:ext cx="3657600" cy="4187552"/>
          </a:xfrm>
        </p:spPr>
        <p:txBody>
          <a:bodyPr>
            <a:normAutofit/>
          </a:bodyPr>
          <a:lstStyle/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Mekanik öğrenme değildir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Robotlaştırma değildir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küpü inşa etmek değildir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Anlık değildir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Kalıtsal degildir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Yalnızca kuralları nakletmek değildir.</a:t>
            </a: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"/>
          </p:nvPr>
        </p:nvSpPr>
        <p:spPr>
          <a:xfrm>
            <a:off x="467544" y="836712"/>
            <a:ext cx="3657600" cy="658368"/>
          </a:xfrm>
        </p:spPr>
        <p:txBody>
          <a:bodyPr/>
          <a:lstStyle/>
          <a:p>
            <a:r>
              <a:rPr lang="tr-TR" dirty="0"/>
              <a:t>NEDİR</a:t>
            </a:r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>
          <a:xfrm>
            <a:off x="4355976" y="836712"/>
            <a:ext cx="3657600" cy="658368"/>
          </a:xfrm>
        </p:spPr>
        <p:txBody>
          <a:bodyPr/>
          <a:lstStyle/>
          <a:p>
            <a:r>
              <a:rPr lang="tr-TR" dirty="0"/>
              <a:t>NE DEĞİLDİR</a:t>
            </a:r>
          </a:p>
        </p:txBody>
      </p:sp>
    </p:spTree>
    <p:extLst>
      <p:ext uri="{BB962C8B-B14F-4D97-AF65-F5344CB8AC3E}">
        <p14:creationId xmlns:p14="http://schemas.microsoft.com/office/powerpoint/2010/main" val="89938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064896" cy="6357320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EĞİTİMİN TEMEL İŞLEVİ BAŞARILI VE İYİ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İNSAN YETİŞTİRMEKTİR.</a:t>
            </a:r>
          </a:p>
          <a:p>
            <a:pPr marL="0" indent="0">
              <a:buNone/>
            </a:pPr>
            <a:r>
              <a:rPr 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</a:t>
            </a:r>
          </a:p>
          <a:p>
            <a:pPr marL="0" indent="0">
              <a:buNone/>
            </a:pPr>
            <a:endParaRPr lang="tr-T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tr-T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</a:t>
            </a:r>
            <a:r>
              <a:rPr 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İYİ İNSAN OLARAK YETİŞMENİN BERABERİNDE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BAŞARIYI DA </a:t>
            </a:r>
            <a:r>
              <a:rPr lang="tr-TR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GETiRDİĞİ</a:t>
            </a:r>
            <a:r>
              <a:rPr 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İSTATİSTİKLERLE 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ORTAYA KONMUŞTUR</a:t>
            </a:r>
            <a:endParaRPr lang="tr-T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142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DEĞER KAZANIMINDA AİLE</a:t>
            </a:r>
            <a:b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4690864" cy="5407496"/>
          </a:xfrm>
        </p:spPr>
        <p:txBody>
          <a:bodyPr>
            <a:normAutofit/>
          </a:bodyPr>
          <a:lstStyle/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Okul çağına kadar aile; çocuklar için değerlerin kazanılacağı konusunda temel kurumdur. Çocuklar ve gençler söylenenden daha çok büyüklerinin yaptıklarından etkilenirler. Değerler sonradan kazanılmaktadır. Bu nedenle ailenin, okulun ve toplumun; değer kazanımında önemli görevleri bulunmaktadır. 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484784"/>
            <a:ext cx="3211959" cy="4248472"/>
          </a:xfrm>
        </p:spPr>
      </p:pic>
    </p:spTree>
    <p:extLst>
      <p:ext uri="{BB962C8B-B14F-4D97-AF65-F5344CB8AC3E}">
        <p14:creationId xmlns:p14="http://schemas.microsoft.com/office/powerpoint/2010/main" val="4013080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r-T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br>
              <a:rPr lang="tr-T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tr-TR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 kazanımında aile</a:t>
            </a:r>
            <a:br>
              <a:rPr lang="tr-TR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7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923112" cy="4873752"/>
          </a:xfrm>
        </p:spPr>
        <p:txBody>
          <a:bodyPr>
            <a:no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Erken çocukluk döneminde değerlerin kazandırılması çok önemlidir. Bunu kazandıracak birim ise, ailedir.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Ancak, çocuğun anne-babasının yanında geçirdiği sürenin gittikçe azalması, boşanma olaylarının toplumda yüksek oluşu, yoksulluk gibi belli başlı toplumsal nedenler ailenin değerler eğitiminde yetersiz kalmasına yol açmış , toplumda erozyon meydana gelmiştir.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nedenle değerler eğitimi, eğitimin önemli hedefleri arasında yer almalıdır.</a:t>
            </a:r>
          </a:p>
        </p:txBody>
      </p:sp>
    </p:spTree>
    <p:extLst>
      <p:ext uri="{BB962C8B-B14F-4D97-AF65-F5344CB8AC3E}">
        <p14:creationId xmlns:p14="http://schemas.microsoft.com/office/powerpoint/2010/main" val="279943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tr-T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 eğitiminde okul</a:t>
            </a:r>
            <a:br>
              <a:rPr lang="tr-T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067128" cy="5133184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Okullar sadece akademik açıdan başarılı bireylerin yetiştirildiği kurumlar olarak düşünülemezler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insani değerleri benimsemiş bireyler yetiştirmek de okulun temel misyonu arasındadır.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Çağın getirdiği olumsuz durumlar karşısında, okullar öğrencilerine ‘İYİ’ tercihler yapabilmek için seçenekler gösterebilmeli ve aynı zamanda bu tercihleri yapabilme stratejilerini sunabilmelidirler.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699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umb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309</TotalTime>
  <Words>967</Words>
  <Application>Microsoft Office PowerPoint</Application>
  <PresentationFormat>Ekran Gösterisi (4:3)</PresentationFormat>
  <Paragraphs>149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Cumba</vt:lpstr>
      <vt:lpstr>PowerPoint Sunusu</vt:lpstr>
      <vt:lpstr>Değerler nedir ? Niçin önemlidir?   </vt:lpstr>
      <vt:lpstr> </vt:lpstr>
      <vt:lpstr>PowerPoint Sunusu</vt:lpstr>
      <vt:lpstr>DEĞERLER EĞİTİMİ   </vt:lpstr>
      <vt:lpstr>PowerPoint Sunusu</vt:lpstr>
      <vt:lpstr>     DEĞER KAZANIMINDA AİLE  </vt:lpstr>
      <vt:lpstr>                    değer kazanımında aile </vt:lpstr>
      <vt:lpstr>                    Değer eğitiminde okul  </vt:lpstr>
      <vt:lpstr>           Değerler eğitimi nasıl olmalıdır?  </vt:lpstr>
      <vt:lpstr>İlke 1: değerler boşluk kabul etmez…  değeri olmayan insan yoktur; kötü değerlerle donanmış insan olabilir.</vt:lpstr>
      <vt:lpstr>PowerPoint Sunusu</vt:lpstr>
      <vt:lpstr>PowerPoint Sunusu</vt:lpstr>
      <vt:lpstr>PowerPoint Sunusu</vt:lpstr>
      <vt:lpstr>PowerPoint Sunusu</vt:lpstr>
      <vt:lpstr>PowerPoint Sunusu</vt:lpstr>
      <vt:lpstr> DEĞERLERİN ÇEŞİTLERİ: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melikebasar42@gmail.com</cp:lastModifiedBy>
  <cp:revision>41</cp:revision>
  <dcterms:created xsi:type="dcterms:W3CDTF">2024-03-03T17:11:01Z</dcterms:created>
  <dcterms:modified xsi:type="dcterms:W3CDTF">2024-03-05T14:38:02Z</dcterms:modified>
</cp:coreProperties>
</file>